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4"/>
  </p:sldMasterIdLst>
  <p:notesMasterIdLst>
    <p:notesMasterId r:id="rId25"/>
  </p:notesMasterIdLst>
  <p:sldIdLst>
    <p:sldId id="1420" r:id="rId5"/>
    <p:sldId id="1421" r:id="rId6"/>
    <p:sldId id="1296" r:id="rId7"/>
    <p:sldId id="1425" r:id="rId8"/>
    <p:sldId id="1373" r:id="rId9"/>
    <p:sldId id="1428" r:id="rId10"/>
    <p:sldId id="1427" r:id="rId11"/>
    <p:sldId id="1454" r:id="rId12"/>
    <p:sldId id="1455" r:id="rId13"/>
    <p:sldId id="1456" r:id="rId14"/>
    <p:sldId id="1347" r:id="rId15"/>
    <p:sldId id="288" r:id="rId16"/>
    <p:sldId id="460" r:id="rId17"/>
    <p:sldId id="461" r:id="rId18"/>
    <p:sldId id="462" r:id="rId19"/>
    <p:sldId id="1440" r:id="rId20"/>
    <p:sldId id="1444" r:id="rId21"/>
    <p:sldId id="1451" r:id="rId22"/>
    <p:sldId id="1457" r:id="rId23"/>
    <p:sldId id="1453" r:id="rId24"/>
  </p:sldIdLst>
  <p:sldSz cx="12192000" cy="6858000"/>
  <p:notesSz cx="697388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E155E5-3330-4F9E-8276-1ACD78589CAA}">
          <p14:sldIdLst>
            <p14:sldId id="1420"/>
            <p14:sldId id="1421"/>
            <p14:sldId id="1296"/>
            <p14:sldId id="1425"/>
            <p14:sldId id="1373"/>
            <p14:sldId id="1428"/>
            <p14:sldId id="1427"/>
            <p14:sldId id="1454"/>
            <p14:sldId id="1455"/>
            <p14:sldId id="1456"/>
            <p14:sldId id="1347"/>
            <p14:sldId id="288"/>
            <p14:sldId id="460"/>
            <p14:sldId id="461"/>
            <p14:sldId id="462"/>
            <p14:sldId id="1440"/>
            <p14:sldId id="1444"/>
            <p14:sldId id="1451"/>
            <p14:sldId id="1457"/>
            <p14:sldId id="14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42A"/>
    <a:srgbClr val="F4800C"/>
    <a:srgbClr val="4D911F"/>
    <a:srgbClr val="1DC0F3"/>
    <a:srgbClr val="D26020"/>
    <a:srgbClr val="1A3992"/>
    <a:srgbClr val="003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B32F9B-893B-92BF-3493-480A31475F05}" v="21" dt="2019-12-10T20:47:20.803"/>
    <p1510:client id="{19ED335F-2706-8518-FD10-F905B2CF74AD}" v="6" dt="2019-12-09T17:49:26.892"/>
    <p1510:client id="{3324CF9D-F27A-83BF-B6A2-3ACFAE9B2311}" v="8" dt="2019-12-10T14:52:48.074"/>
    <p1510:client id="{BC2F6966-2D8E-DF91-53A7-C0B00B82FE40}" v="2" dt="2019-12-10T18:58:12.207"/>
    <p1510:client id="{BD6186AF-6D55-FBB6-EC81-D4BF2DD1D215}" v="5" dt="2019-12-10T16:44:41.739"/>
    <p1510:client id="{CC070142-CEC7-4ADC-859F-603B3808FEF5}" v="15" dt="2019-12-10T14:38:31.571"/>
    <p1510:client id="{EA92448B-8E47-F9AD-9FDF-6B0750D8D3E6}" v="7" dt="2019-12-09T19:30:29.7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3085" cy="468074"/>
          </a:xfrm>
          <a:prstGeom prst="rect">
            <a:avLst/>
          </a:prstGeom>
        </p:spPr>
        <p:txBody>
          <a:bodyPr vert="horz" lIns="93815" tIns="46907" rIns="93815" bIns="469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7008" y="0"/>
            <a:ext cx="3073085" cy="468074"/>
          </a:xfrm>
          <a:prstGeom prst="rect">
            <a:avLst/>
          </a:prstGeom>
        </p:spPr>
        <p:txBody>
          <a:bodyPr vert="horz" lIns="93815" tIns="46907" rIns="93815" bIns="46907" rtlCol="0"/>
          <a:lstStyle>
            <a:lvl1pPr algn="r">
              <a:defRPr sz="1200"/>
            </a:lvl1pPr>
          </a:lstStyle>
          <a:p>
            <a:fld id="{8D06DA48-96D8-490E-AC85-E80001E13993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65225"/>
            <a:ext cx="5600700" cy="314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15" tIns="46907" rIns="93815" bIns="469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174" y="4489619"/>
            <a:ext cx="5673387" cy="3673325"/>
          </a:xfrm>
          <a:prstGeom prst="rect">
            <a:avLst/>
          </a:prstGeom>
        </p:spPr>
        <p:txBody>
          <a:bodyPr vert="horz" lIns="93815" tIns="46907" rIns="93815" bIns="4690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61006"/>
            <a:ext cx="3073085" cy="468073"/>
          </a:xfrm>
          <a:prstGeom prst="rect">
            <a:avLst/>
          </a:prstGeom>
        </p:spPr>
        <p:txBody>
          <a:bodyPr vert="horz" lIns="93815" tIns="46907" rIns="93815" bIns="469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7008" y="8861006"/>
            <a:ext cx="3073085" cy="468073"/>
          </a:xfrm>
          <a:prstGeom prst="rect">
            <a:avLst/>
          </a:prstGeom>
        </p:spPr>
        <p:txBody>
          <a:bodyPr vert="horz" lIns="93815" tIns="46907" rIns="93815" bIns="46907" rtlCol="0" anchor="b"/>
          <a:lstStyle>
            <a:lvl1pPr algn="r">
              <a:defRPr sz="1200"/>
            </a:lvl1pPr>
          </a:lstStyle>
          <a:p>
            <a:fld id="{10E81B44-E090-42C4-AED7-2C618EE6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19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DF4CD-13D6-4096-A1F2-FA4CE80925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0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DF4CD-13D6-4096-A1F2-FA4CE80925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886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DF4CD-13D6-4096-A1F2-FA4CE80925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0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81B44-E090-42C4-AED7-2C618EE6E1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94200340-6AF0-439A-BA3A-DDB65C026BEC}"/>
              </a:ext>
            </a:extLst>
          </p:cNvPr>
          <p:cNvSpPr/>
          <p:nvPr/>
        </p:nvSpPr>
        <p:spPr>
          <a:xfrm>
            <a:off x="-84221" y="-16184"/>
            <a:ext cx="12276221" cy="6848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2E1DA-1F7C-49ED-996B-5A45C7CC4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2" y="2001"/>
            <a:ext cx="12276221" cy="6654539"/>
          </a:xfrm>
          <a:prstGeom prst="rect">
            <a:avLst/>
          </a:prstGeom>
        </p:spPr>
      </p:pic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14C4E4E4-156A-4630-995E-638AD177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1274" y="4254690"/>
            <a:ext cx="5137818" cy="2169444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Subtitle Placeholder">
            <a:extLst>
              <a:ext uri="{FF2B5EF4-FFF2-40B4-BE49-F238E27FC236}">
                <a16:creationId xmlns:a16="http://schemas.microsoft.com/office/drawing/2014/main" id="{B51DF951-7A6F-4405-8A5C-933C4B6C3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2992" y="3141213"/>
            <a:ext cx="4356100" cy="98742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1F01B46F-F55C-4252-8E7B-BEF324603EA4}"/>
              </a:ext>
            </a:extLst>
          </p:cNvPr>
          <p:cNvSpPr/>
          <p:nvPr userDrawn="1"/>
        </p:nvSpPr>
        <p:spPr>
          <a:xfrm>
            <a:off x="-84221" y="-16184"/>
            <a:ext cx="12276221" cy="6848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74C76-39C3-49D4-B5F6-60C2CCFD32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2" y="2001"/>
            <a:ext cx="12276221" cy="66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07B54E9-5AE0-4D7C-A11B-FB040FB90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571" y="6483033"/>
            <a:ext cx="3179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4E2AEF7-A833-4377-8365-89AF55135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371" y="648303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5B0ADDE6-A48E-4665-BEE9-1C105BA89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7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EAF672E-3E0A-413C-8A35-32DA7866C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571" y="6483033"/>
            <a:ext cx="3179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776D99A-6A53-4126-9C5E-E6F184429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371" y="648303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5B0ADDE6-A48E-4665-BEE9-1C105BA89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4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ectangle 5"/>
          <p:cNvSpPr/>
          <p:nvPr/>
        </p:nvSpPr>
        <p:spPr>
          <a:xfrm>
            <a:off x="167151" y="176984"/>
            <a:ext cx="11857703" cy="1251769"/>
          </a:xfrm>
          <a:prstGeom prst="rect">
            <a:avLst/>
          </a:prstGeom>
          <a:solidFill>
            <a:schemeClr val="bg1"/>
          </a:solidFill>
          <a:ln w="6350">
            <a:solidFill>
              <a:srgbClr val="65B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lus 8"/>
          <p:cNvSpPr/>
          <p:nvPr/>
        </p:nvSpPr>
        <p:spPr>
          <a:xfrm>
            <a:off x="3839071" y="498043"/>
            <a:ext cx="700476" cy="642216"/>
          </a:xfrm>
          <a:prstGeom prst="mathPlus">
            <a:avLst/>
          </a:prstGeom>
          <a:solidFill>
            <a:srgbClr val="65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017" y="413878"/>
            <a:ext cx="1765427" cy="765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47" y="313521"/>
            <a:ext cx="946303" cy="966439"/>
          </a:xfrm>
          <a:prstGeom prst="rect">
            <a:avLst/>
          </a:prstGeom>
        </p:spPr>
      </p:pic>
      <p:sp>
        <p:nvSpPr>
          <p:cNvPr id="10" name="Equal 11"/>
          <p:cNvSpPr/>
          <p:nvPr/>
        </p:nvSpPr>
        <p:spPr>
          <a:xfrm>
            <a:off x="7282195" y="617462"/>
            <a:ext cx="571996" cy="410980"/>
          </a:xfrm>
          <a:prstGeom prst="mathEqual">
            <a:avLst/>
          </a:prstGeom>
          <a:solidFill>
            <a:srgbClr val="65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" name="Text Placeholder 26"/>
          <p:cNvSpPr txBox="1">
            <a:spLocks/>
          </p:cNvSpPr>
          <p:nvPr/>
        </p:nvSpPr>
        <p:spPr>
          <a:xfrm>
            <a:off x="1223207" y="389423"/>
            <a:ext cx="2209800" cy="8594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INSERT/RESIZE CUSTOMER LOGO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1081" y="1684423"/>
            <a:ext cx="4018227" cy="46898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en-US" sz="1351" b="1"/>
          </a:p>
        </p:txBody>
      </p:sp>
      <p:sp>
        <p:nvSpPr>
          <p:cNvPr id="13" name="Rectangle 12"/>
          <p:cNvSpPr/>
          <p:nvPr/>
        </p:nvSpPr>
        <p:spPr>
          <a:xfrm>
            <a:off x="4272681" y="1684423"/>
            <a:ext cx="7756104" cy="4689868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600"/>
              </a:spcBef>
            </a:pPr>
            <a:endParaRPr lang="en-US" sz="1351" b="1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84189" y="1870076"/>
            <a:ext cx="3582987" cy="4373563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178" indent="0" algn="l">
              <a:buNone/>
              <a:defRPr/>
            </a:lvl2pPr>
            <a:lvl3pPr marL="914354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Project Recap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4885" y="1861273"/>
            <a:ext cx="7365171" cy="437356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178" indent="0" algn="l">
              <a:buNone/>
              <a:defRPr/>
            </a:lvl2pPr>
            <a:lvl3pPr marL="914354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Project Details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DDE4A8-D246-4708-BD05-615D23AB9780}"/>
              </a:ext>
            </a:extLst>
          </p:cNvPr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4BB9C7-5C3A-4C92-B29B-F28EA9881C6E}"/>
              </a:ext>
            </a:extLst>
          </p:cNvPr>
          <p:cNvSpPr/>
          <p:nvPr/>
        </p:nvSpPr>
        <p:spPr>
          <a:xfrm>
            <a:off x="167151" y="176984"/>
            <a:ext cx="11857703" cy="125176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25A8F2-A77B-4E79-9EF4-30D701AEF2F8}"/>
              </a:ext>
            </a:extLst>
          </p:cNvPr>
          <p:cNvSpPr/>
          <p:nvPr/>
        </p:nvSpPr>
        <p:spPr>
          <a:xfrm>
            <a:off x="171081" y="1684423"/>
            <a:ext cx="4018227" cy="46898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en-US" sz="1351" b="1"/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4BAB4BFB-351F-4B68-A866-72C9BCF70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571" y="6483033"/>
            <a:ext cx="3179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8C1ADC4D-FD26-4313-9A39-248AE9D59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371" y="648303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5B0ADDE6-A48E-4665-BEE9-1C105BA893D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983B9-FA2C-4F77-AF13-C6EAFF5EFB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11396"/>
          <a:stretch/>
        </p:blipFill>
        <p:spPr>
          <a:xfrm>
            <a:off x="149873" y="355633"/>
            <a:ext cx="4239575" cy="1115232"/>
          </a:xfrm>
          <a:prstGeom prst="rect">
            <a:avLst/>
          </a:prstGeom>
        </p:spPr>
      </p:pic>
      <p:sp>
        <p:nvSpPr>
          <p:cNvPr id="25" name="Parallelogram 24">
            <a:extLst>
              <a:ext uri="{FF2B5EF4-FFF2-40B4-BE49-F238E27FC236}">
                <a16:creationId xmlns:a16="http://schemas.microsoft.com/office/drawing/2014/main" id="{521310D6-9653-4A36-BC5A-7EA0ECD900BF}"/>
              </a:ext>
            </a:extLst>
          </p:cNvPr>
          <p:cNvSpPr/>
          <p:nvPr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E29068B7-0CFB-4262-AB53-98B2676BCE12}"/>
              </a:ext>
            </a:extLst>
          </p:cNvPr>
          <p:cNvSpPr/>
          <p:nvPr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2B8CA-6C45-47A0-B88B-16FC601B39F9}"/>
              </a:ext>
            </a:extLst>
          </p:cNvPr>
          <p:cNvSpPr/>
          <p:nvPr userDrawn="1"/>
        </p:nvSpPr>
        <p:spPr>
          <a:xfrm>
            <a:off x="167151" y="176984"/>
            <a:ext cx="11857703" cy="125176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977631-692F-4675-B2D6-92DC3460C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11396"/>
          <a:stretch/>
        </p:blipFill>
        <p:spPr>
          <a:xfrm>
            <a:off x="149873" y="355633"/>
            <a:ext cx="4239575" cy="1115232"/>
          </a:xfrm>
          <a:prstGeom prst="rect">
            <a:avLst/>
          </a:prstGeom>
        </p:spPr>
      </p:pic>
      <p:sp>
        <p:nvSpPr>
          <p:cNvPr id="23" name="Parallelogram 22">
            <a:extLst>
              <a:ext uri="{FF2B5EF4-FFF2-40B4-BE49-F238E27FC236}">
                <a16:creationId xmlns:a16="http://schemas.microsoft.com/office/drawing/2014/main" id="{66D1E42D-0028-49E7-8485-8AEA816BBB33}"/>
              </a:ext>
            </a:extLst>
          </p:cNvPr>
          <p:cNvSpPr/>
          <p:nvPr userDrawn="1"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2601774-AB92-432C-A4AA-5E62B4CDFE78}"/>
              </a:ext>
            </a:extLst>
          </p:cNvPr>
          <p:cNvSpPr/>
          <p:nvPr userDrawn="1"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4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hite with Stri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ED96474E-1E24-4D88-857D-6C07F958AF74}"/>
              </a:ext>
            </a:extLst>
          </p:cNvPr>
          <p:cNvSpPr/>
          <p:nvPr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9EC71A6C-4DA4-4F20-97D0-F7CD57E5F20B}"/>
              </a:ext>
            </a:extLst>
          </p:cNvPr>
          <p:cNvSpPr/>
          <p:nvPr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DDAF3D-980C-4A33-BE70-AC9CE4F7FC9C}"/>
              </a:ext>
            </a:extLst>
          </p:cNvPr>
          <p:cNvSpPr/>
          <p:nvPr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73621413-1C15-4E12-9DF8-8C736CB3102D}"/>
              </a:ext>
            </a:extLst>
          </p:cNvPr>
          <p:cNvSpPr/>
          <p:nvPr userDrawn="1"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6943E55-D9D4-4613-B866-DA760B862864}"/>
              </a:ext>
            </a:extLst>
          </p:cNvPr>
          <p:cNvSpPr/>
          <p:nvPr userDrawn="1"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0935A6-41A1-48F2-8E00-AEDDCD02F35C}"/>
              </a:ext>
            </a:extLst>
          </p:cNvPr>
          <p:cNvSpPr/>
          <p:nvPr userDrawn="1"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72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U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419C762F-A4AC-4060-B998-3F5960FE1E08}"/>
              </a:ext>
            </a:extLst>
          </p:cNvPr>
          <p:cNvSpPr/>
          <p:nvPr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169AF7FC-7B6E-4FF6-A329-D7ACDA837111}"/>
              </a:ext>
            </a:extLst>
          </p:cNvPr>
          <p:cNvSpPr/>
          <p:nvPr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7DBC3-97E4-4BB5-BE05-83FF6DB4FD93}"/>
              </a:ext>
            </a:extLst>
          </p:cNvPr>
          <p:cNvSpPr/>
          <p:nvPr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5B711502-C87B-459B-814C-EB7199BAE9E5}"/>
              </a:ext>
            </a:extLst>
          </p:cNvPr>
          <p:cNvSpPr/>
          <p:nvPr userDrawn="1"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CF0A3CC-8BC6-49D6-957A-584B338BED9D}"/>
              </a:ext>
            </a:extLst>
          </p:cNvPr>
          <p:cNvSpPr/>
          <p:nvPr userDrawn="1"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1158C-DE5B-44EA-AAA1-0A5B029E9DD1}"/>
              </a:ext>
            </a:extLst>
          </p:cNvPr>
          <p:cNvSpPr/>
          <p:nvPr userDrawn="1"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73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Dove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419C762F-A4AC-4060-B998-3F5960FE1E08}"/>
              </a:ext>
            </a:extLst>
          </p:cNvPr>
          <p:cNvSpPr/>
          <p:nvPr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169AF7FC-7B6E-4FF6-A329-D7ACDA837111}"/>
              </a:ext>
            </a:extLst>
          </p:cNvPr>
          <p:cNvSpPr/>
          <p:nvPr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7DBC3-97E4-4BB5-BE05-83FF6DB4FD93}"/>
              </a:ext>
            </a:extLst>
          </p:cNvPr>
          <p:cNvSpPr/>
          <p:nvPr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DDAC4B5-9AF1-489D-ACDE-94A20D14327B}"/>
              </a:ext>
            </a:extLst>
          </p:cNvPr>
          <p:cNvSpPr/>
          <p:nvPr userDrawn="1"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BA2F9CB0-A6CC-41FE-A0C8-D15E54C26EB9}"/>
              </a:ext>
            </a:extLst>
          </p:cNvPr>
          <p:cNvSpPr/>
          <p:nvPr userDrawn="1"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5E63C-1A8B-4BCF-B393-F6F6C7325737}"/>
              </a:ext>
            </a:extLst>
          </p:cNvPr>
          <p:cNvSpPr/>
          <p:nvPr userDrawn="1"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65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56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5" y="426390"/>
            <a:ext cx="4082472" cy="76358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3346" y="1616366"/>
            <a:ext cx="4082472" cy="4370860"/>
          </a:xfrm>
        </p:spPr>
        <p:txBody>
          <a:bodyPr>
            <a:normAutofit/>
          </a:bodyPr>
          <a:lstStyle>
            <a:lvl1pPr marL="228589" marR="0" indent="-228589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‐"/>
              <a:defRPr sz="2400">
                <a:solidFill>
                  <a:schemeClr val="accent3"/>
                </a:solidFill>
              </a:defRPr>
            </a:lvl2pPr>
            <a:lvl3pPr marL="685766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accent3"/>
                </a:solidFill>
              </a:defRPr>
            </a:lvl3pPr>
            <a:lvl4pPr marL="914354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Ø"/>
              <a:defRPr sz="1800">
                <a:solidFill>
                  <a:schemeClr val="accent3"/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Xxx</a:t>
            </a:r>
          </a:p>
          <a:p>
            <a:pPr marL="228589" marR="0" lvl="0" indent="-228589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Xxx</a:t>
            </a:r>
          </a:p>
          <a:p>
            <a:pPr marL="228589" marR="0" lvl="0" indent="-228589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Xxx</a:t>
            </a:r>
          </a:p>
          <a:p>
            <a:pPr marL="228589" marR="0" lvl="0" indent="-228589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Xxx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1" name="Content Placeholder 28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8D5CBBAA-658A-4155-9E89-F21899565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43"/>
          <a:stretch/>
        </p:blipFill>
        <p:spPr>
          <a:xfrm>
            <a:off x="5096256" y="348000"/>
            <a:ext cx="7109598" cy="6500158"/>
          </a:xfrm>
          <a:prstGeom prst="rect">
            <a:avLst/>
          </a:prstGeom>
          <a:effectLst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2C67242-19BA-4E4C-B913-8EA987155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571" y="6483033"/>
            <a:ext cx="3179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062FF3C-2E31-4C16-9A4E-699D2ABD9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371" y="648303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5B0ADDE6-A48E-4665-BEE9-1C105BA893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E88BA5-19AF-47B4-B446-8F78FFF5913C}"/>
              </a:ext>
            </a:extLst>
          </p:cNvPr>
          <p:cNvSpPr/>
          <p:nvPr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C3CD9-D8AA-43C1-95AC-B893CFB40AC4}"/>
              </a:ext>
            </a:extLst>
          </p:cNvPr>
          <p:cNvSpPr/>
          <p:nvPr userDrawn="1"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1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7A100-EDE1-451A-8E5E-ACFBE45DE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0796"/>
            <a:ext cx="12202160" cy="69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2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1AE99-294F-47AE-8108-8B863A171B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84" y="2022348"/>
            <a:ext cx="8257032" cy="2813304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DD7F1E7D-D8C6-4098-924D-7CBCB70DF451}"/>
              </a:ext>
            </a:extLst>
          </p:cNvPr>
          <p:cNvSpPr/>
          <p:nvPr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095BDE3C-ED57-4545-BD67-D25EBC66E86B}"/>
              </a:ext>
            </a:extLst>
          </p:cNvPr>
          <p:cNvSpPr/>
          <p:nvPr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7759CB-5AD1-42B3-8816-30241F0C8120}"/>
              </a:ext>
            </a:extLst>
          </p:cNvPr>
          <p:cNvSpPr/>
          <p:nvPr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D9BE6-0B7A-46CA-BEA8-9338CB612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84" y="2022348"/>
            <a:ext cx="8257032" cy="2813304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ECD239FC-A72E-4BAC-9C71-19A450ADD854}"/>
              </a:ext>
            </a:extLst>
          </p:cNvPr>
          <p:cNvSpPr/>
          <p:nvPr userDrawn="1"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C6867D9-3CA9-4099-932E-86CB93458D00}"/>
              </a:ext>
            </a:extLst>
          </p:cNvPr>
          <p:cNvSpPr/>
          <p:nvPr userDrawn="1"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09B1FC-3E70-4CAC-BBD2-611F170196C5}"/>
              </a:ext>
            </a:extLst>
          </p:cNvPr>
          <p:cNvSpPr/>
          <p:nvPr userDrawn="1"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Gr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ckground">
            <a:extLst>
              <a:ext uri="{FF2B5EF4-FFF2-40B4-BE49-F238E27FC236}">
                <a16:creationId xmlns:a16="http://schemas.microsoft.com/office/drawing/2014/main" id="{0515958B-8B1B-4EAF-A2F4-1F54F958D9C9}"/>
              </a:ext>
            </a:extLst>
          </p:cNvPr>
          <p:cNvSpPr/>
          <p:nvPr/>
        </p:nvSpPr>
        <p:spPr>
          <a:xfrm>
            <a:off x="-22292" y="-24553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644FA-9D54-4E32-9BD8-E09B86F9D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"/>
          <a:stretch/>
        </p:blipFill>
        <p:spPr>
          <a:xfrm>
            <a:off x="1" y="24553"/>
            <a:ext cx="12192000" cy="6659051"/>
          </a:xfrm>
          <a:prstGeom prst="rect">
            <a:avLst/>
          </a:prstGeom>
        </p:spPr>
      </p:pic>
      <p:sp>
        <p:nvSpPr>
          <p:cNvPr id="36" name="Title Placeholder">
            <a:extLst>
              <a:ext uri="{FF2B5EF4-FFF2-40B4-BE49-F238E27FC236}">
                <a16:creationId xmlns:a16="http://schemas.microsoft.com/office/drawing/2014/main" id="{EA450672-A5E5-4DCD-BF6C-C597CD2A4A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654" y="4379914"/>
            <a:ext cx="5174246" cy="2117140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5" name="Subtitle Placeholder">
            <a:extLst>
              <a:ext uri="{FF2B5EF4-FFF2-40B4-BE49-F238E27FC236}">
                <a16:creationId xmlns:a16="http://schemas.microsoft.com/office/drawing/2014/main" id="{8EBBB7E0-92DD-4460-AD92-D817C8E360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8363" y="3212424"/>
            <a:ext cx="4681537" cy="950913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8D06948F-A03F-4078-A71A-4456EB4B4396}"/>
              </a:ext>
            </a:extLst>
          </p:cNvPr>
          <p:cNvSpPr/>
          <p:nvPr userDrawn="1"/>
        </p:nvSpPr>
        <p:spPr>
          <a:xfrm>
            <a:off x="-22292" y="-24553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F0E93-67E4-4C8D-AC43-45842752D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"/>
          <a:stretch/>
        </p:blipFill>
        <p:spPr>
          <a:xfrm>
            <a:off x="1" y="24553"/>
            <a:ext cx="12192000" cy="66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17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2">
    <p:bg>
      <p:bgPr>
        <a:solidFill>
          <a:srgbClr val="003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0DD59D-4A74-457D-9340-9435ABC602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51" y="1843392"/>
            <a:ext cx="6943692" cy="2368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23C31-098C-4A63-953E-7A8167169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51" y="1843392"/>
            <a:ext cx="6943692" cy="23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8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94200340-6AF0-439A-BA3A-DDB65C026BEC}"/>
              </a:ext>
            </a:extLst>
          </p:cNvPr>
          <p:cNvSpPr/>
          <p:nvPr userDrawn="1"/>
        </p:nvSpPr>
        <p:spPr>
          <a:xfrm>
            <a:off x="-84221" y="-16184"/>
            <a:ext cx="12276221" cy="6848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2E1DA-1F7C-49ED-996B-5A45C7CC4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2" y="2001"/>
            <a:ext cx="12276221" cy="6654539"/>
          </a:xfrm>
          <a:prstGeom prst="rect">
            <a:avLst/>
          </a:prstGeom>
        </p:spPr>
      </p:pic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14C4E4E4-156A-4630-995E-638AD177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1274" y="4254690"/>
            <a:ext cx="5137818" cy="2169444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Subtitle Placeholder">
            <a:extLst>
              <a:ext uri="{FF2B5EF4-FFF2-40B4-BE49-F238E27FC236}">
                <a16:creationId xmlns:a16="http://schemas.microsoft.com/office/drawing/2014/main" id="{B51DF951-7A6F-4405-8A5C-933C4B6C3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2992" y="3141213"/>
            <a:ext cx="4356100" cy="98742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7016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Gr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ckground">
            <a:extLst>
              <a:ext uri="{FF2B5EF4-FFF2-40B4-BE49-F238E27FC236}">
                <a16:creationId xmlns:a16="http://schemas.microsoft.com/office/drawing/2014/main" id="{0515958B-8B1B-4EAF-A2F4-1F54F958D9C9}"/>
              </a:ext>
            </a:extLst>
          </p:cNvPr>
          <p:cNvSpPr/>
          <p:nvPr userDrawn="1"/>
        </p:nvSpPr>
        <p:spPr>
          <a:xfrm>
            <a:off x="-22292" y="-24553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644FA-9D54-4E32-9BD8-E09B86F9D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"/>
          <a:stretch/>
        </p:blipFill>
        <p:spPr>
          <a:xfrm>
            <a:off x="1" y="24553"/>
            <a:ext cx="12192000" cy="6659051"/>
          </a:xfrm>
          <a:prstGeom prst="rect">
            <a:avLst/>
          </a:prstGeom>
        </p:spPr>
      </p:pic>
      <p:sp>
        <p:nvSpPr>
          <p:cNvPr id="36" name="Title Placeholder">
            <a:extLst>
              <a:ext uri="{FF2B5EF4-FFF2-40B4-BE49-F238E27FC236}">
                <a16:creationId xmlns:a16="http://schemas.microsoft.com/office/drawing/2014/main" id="{EA450672-A5E5-4DCD-BF6C-C597CD2A4A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654" y="4379914"/>
            <a:ext cx="5174246" cy="2117140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5" name="Subtitle Placeholder">
            <a:extLst>
              <a:ext uri="{FF2B5EF4-FFF2-40B4-BE49-F238E27FC236}">
                <a16:creationId xmlns:a16="http://schemas.microsoft.com/office/drawing/2014/main" id="{8EBBB7E0-92DD-4460-AD92-D817C8E360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8363" y="3212424"/>
            <a:ext cx="4681537" cy="950913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6579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94200340-6AF0-439A-BA3A-DDB65C026BEC}"/>
              </a:ext>
            </a:extLst>
          </p:cNvPr>
          <p:cNvSpPr/>
          <p:nvPr userDrawn="1"/>
        </p:nvSpPr>
        <p:spPr>
          <a:xfrm>
            <a:off x="-84221" y="0"/>
            <a:ext cx="12276221" cy="6848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EF85B-1443-4D83-812F-955DAF88F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" y="104244"/>
            <a:ext cx="12276221" cy="6604140"/>
          </a:xfrm>
          <a:prstGeom prst="rect">
            <a:avLst/>
          </a:prstGeom>
        </p:spPr>
      </p:pic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B51DF951-7A6F-4405-8A5C-933C4B6C3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2992" y="3141213"/>
            <a:ext cx="4356100" cy="98742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2" name="Subtitle Placeholder">
            <a:extLst>
              <a:ext uri="{FF2B5EF4-FFF2-40B4-BE49-F238E27FC236}">
                <a16:creationId xmlns:a16="http://schemas.microsoft.com/office/drawing/2014/main" id="{14C4E4E4-156A-4630-995E-638AD177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1274" y="4254690"/>
            <a:ext cx="5137818" cy="2169444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19589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gr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ckground">
            <a:extLst>
              <a:ext uri="{FF2B5EF4-FFF2-40B4-BE49-F238E27FC236}">
                <a16:creationId xmlns:a16="http://schemas.microsoft.com/office/drawing/2014/main" id="{0515958B-8B1B-4EAF-A2F4-1F54F958D9C9}"/>
              </a:ext>
            </a:extLst>
          </p:cNvPr>
          <p:cNvSpPr/>
          <p:nvPr userDrawn="1"/>
        </p:nvSpPr>
        <p:spPr>
          <a:xfrm>
            <a:off x="-22292" y="-24553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Cover Picture">
            <a:extLst>
              <a:ext uri="{FF2B5EF4-FFF2-40B4-BE49-F238E27FC236}">
                <a16:creationId xmlns:a16="http://schemas.microsoft.com/office/drawing/2014/main" id="{B03306F1-2086-44E5-8F35-FD1146C40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93" y="24553"/>
            <a:ext cx="12245193" cy="6630771"/>
          </a:xfrm>
          <a:prstGeom prst="rect">
            <a:avLst/>
          </a:prstGeom>
        </p:spPr>
      </p:pic>
      <p:sp>
        <p:nvSpPr>
          <p:cNvPr id="35" name="Subitle Placeholder">
            <a:extLst>
              <a:ext uri="{FF2B5EF4-FFF2-40B4-BE49-F238E27FC236}">
                <a16:creationId xmlns:a16="http://schemas.microsoft.com/office/drawing/2014/main" id="{8EBBB7E0-92DD-4460-AD92-D817C8E360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8363" y="3260555"/>
            <a:ext cx="4681537" cy="950913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36" name="Title Placeholder">
            <a:extLst>
              <a:ext uri="{FF2B5EF4-FFF2-40B4-BE49-F238E27FC236}">
                <a16:creationId xmlns:a16="http://schemas.microsoft.com/office/drawing/2014/main" id="{EA450672-A5E5-4DCD-BF6C-C597CD2A4A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654" y="4379913"/>
            <a:ext cx="5174246" cy="2117141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63410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 Cover Gray_Billikin Masc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ckground">
            <a:extLst>
              <a:ext uri="{FF2B5EF4-FFF2-40B4-BE49-F238E27FC236}">
                <a16:creationId xmlns:a16="http://schemas.microsoft.com/office/drawing/2014/main" id="{0515958B-8B1B-4EAF-A2F4-1F54F958D9C9}"/>
              </a:ext>
            </a:extLst>
          </p:cNvPr>
          <p:cNvSpPr/>
          <p:nvPr/>
        </p:nvSpPr>
        <p:spPr>
          <a:xfrm>
            <a:off x="-22292" y="-24553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ck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B4100B36-8CBE-4313-A0B1-3889C67C62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05" y="5798843"/>
            <a:ext cx="789686" cy="923544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18DDA040-91C1-4E50-AE01-76FDF2BAC6A3}"/>
              </a:ext>
            </a:extLst>
          </p:cNvPr>
          <p:cNvSpPr/>
          <p:nvPr/>
        </p:nvSpPr>
        <p:spPr>
          <a:xfrm>
            <a:off x="8110664" y="94267"/>
            <a:ext cx="4059044" cy="2720898"/>
          </a:xfrm>
          <a:prstGeom prst="parallelogram">
            <a:avLst>
              <a:gd name="adj" fmla="val 12295"/>
            </a:avLst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456B5AF-687F-4FF5-A2A0-1980CD6F4F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60" y="-49106"/>
            <a:ext cx="4319239" cy="28585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BD0D85-D4C7-477A-A7C3-C2718EC1D501}"/>
              </a:ext>
            </a:extLst>
          </p:cNvPr>
          <p:cNvSpPr/>
          <p:nvPr/>
        </p:nvSpPr>
        <p:spPr>
          <a:xfrm>
            <a:off x="7705493" y="2676292"/>
            <a:ext cx="4523678" cy="42151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F8C880E-1CA7-494F-BD96-6D72B2B1BC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1155" b="3610"/>
          <a:stretch/>
        </p:blipFill>
        <p:spPr>
          <a:xfrm>
            <a:off x="-22292" y="-49106"/>
            <a:ext cx="8411132" cy="6940559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501766D9-99EA-448C-B93C-E782777F2CAD}"/>
              </a:ext>
            </a:extLst>
          </p:cNvPr>
          <p:cNvSpPr/>
          <p:nvPr/>
        </p:nvSpPr>
        <p:spPr>
          <a:xfrm>
            <a:off x="5510951" y="2676292"/>
            <a:ext cx="5242096" cy="4215162"/>
          </a:xfrm>
          <a:prstGeom prst="parallelogram">
            <a:avLst>
              <a:gd name="adj" fmla="val 4323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ubtitle Placeholder">
            <a:extLst>
              <a:ext uri="{FF2B5EF4-FFF2-40B4-BE49-F238E27FC236}">
                <a16:creationId xmlns:a16="http://schemas.microsoft.com/office/drawing/2014/main" id="{8EBBB7E0-92DD-4460-AD92-D817C8E360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8363" y="3212424"/>
            <a:ext cx="4681537" cy="950913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36" name="Title Placeholder">
            <a:extLst>
              <a:ext uri="{FF2B5EF4-FFF2-40B4-BE49-F238E27FC236}">
                <a16:creationId xmlns:a16="http://schemas.microsoft.com/office/drawing/2014/main" id="{EA450672-A5E5-4DCD-BF6C-C597CD2A4A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654" y="4379914"/>
            <a:ext cx="5174246" cy="2117140"/>
          </a:xfrm>
        </p:spPr>
        <p:txBody>
          <a:bodyPr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1073138-71F6-4312-B8EC-DC5E5684137C}"/>
              </a:ext>
            </a:extLst>
          </p:cNvPr>
          <p:cNvSpPr/>
          <p:nvPr/>
        </p:nvSpPr>
        <p:spPr>
          <a:xfrm rot="1109961">
            <a:off x="6027549" y="2378477"/>
            <a:ext cx="585938" cy="4823876"/>
          </a:xfrm>
          <a:prstGeom prst="parallelogram">
            <a:avLst>
              <a:gd name="adj" fmla="val 70872"/>
            </a:avLst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4A9219-4D10-4585-9EE8-6A23A4EA2D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19800" y="3352800"/>
            <a:ext cx="152400" cy="15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DAD39E-DCB5-409F-BEC1-91C676AFA9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92" y="6354742"/>
            <a:ext cx="1151384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7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A17F-8B7C-4E32-8693-BE89639D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549DF8A-C3A6-49DF-A311-D7EC8DDB9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7400" y="648303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DEF6BB4E-2429-4DC9-A53E-49123B74A37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B0A542-4840-481D-86A6-95CAB96BB75F}"/>
              </a:ext>
            </a:extLst>
          </p:cNvPr>
          <p:cNvSpPr/>
          <p:nvPr/>
        </p:nvSpPr>
        <p:spPr>
          <a:xfrm>
            <a:off x="238700" y="1316182"/>
            <a:ext cx="5605627" cy="498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C38D5-8998-44F3-9F10-D3780ACC704E}"/>
              </a:ext>
            </a:extLst>
          </p:cNvPr>
          <p:cNvSpPr/>
          <p:nvPr/>
        </p:nvSpPr>
        <p:spPr>
          <a:xfrm>
            <a:off x="6347675" y="1316182"/>
            <a:ext cx="5605627" cy="498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D0875-A45E-4ECE-BBB4-98BFEDCC0B82}"/>
              </a:ext>
            </a:extLst>
          </p:cNvPr>
          <p:cNvSpPr txBox="1"/>
          <p:nvPr/>
        </p:nvSpPr>
        <p:spPr>
          <a:xfrm>
            <a:off x="345568" y="1325478"/>
            <a:ext cx="497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Click to edit Header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CEED2-1A24-49BC-A6DE-EEFA7CD4AE64}"/>
              </a:ext>
            </a:extLst>
          </p:cNvPr>
          <p:cNvSpPr txBox="1"/>
          <p:nvPr/>
        </p:nvSpPr>
        <p:spPr>
          <a:xfrm>
            <a:off x="6455423" y="1299046"/>
            <a:ext cx="497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Click to edit Header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54934-D85E-41AF-9A6A-34B26CF9D7D0}"/>
              </a:ext>
            </a:extLst>
          </p:cNvPr>
          <p:cNvSpPr/>
          <p:nvPr/>
        </p:nvSpPr>
        <p:spPr>
          <a:xfrm>
            <a:off x="6347675" y="1316182"/>
            <a:ext cx="5605627" cy="498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57FAA8-ADEC-4B46-8AD7-FBA9F570C09C}"/>
              </a:ext>
            </a:extLst>
          </p:cNvPr>
          <p:cNvSpPr txBox="1"/>
          <p:nvPr/>
        </p:nvSpPr>
        <p:spPr>
          <a:xfrm>
            <a:off x="345568" y="1325478"/>
            <a:ext cx="497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Click to edit Header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434DBD-308B-4C30-B258-6F3DC85CD229}"/>
              </a:ext>
            </a:extLst>
          </p:cNvPr>
          <p:cNvSpPr txBox="1"/>
          <p:nvPr/>
        </p:nvSpPr>
        <p:spPr>
          <a:xfrm>
            <a:off x="6455423" y="1299046"/>
            <a:ext cx="497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Click to edit Header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74B26EF-0CD0-4E78-9C44-FF9A5A821A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8126" y="1848697"/>
            <a:ext cx="5605628" cy="4358427"/>
          </a:xfrm>
        </p:spPr>
        <p:txBody>
          <a:bodyPr>
            <a:normAutofit/>
          </a:bodyPr>
          <a:lstStyle>
            <a:lvl1pPr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B2321FD-AED1-41F8-B0E7-FB9349E9C0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7674" y="1848697"/>
            <a:ext cx="5605628" cy="4358427"/>
          </a:xfrm>
        </p:spPr>
        <p:txBody>
          <a:bodyPr>
            <a:normAutofit/>
          </a:bodyPr>
          <a:lstStyle>
            <a:lvl1pPr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6463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94200340-6AF0-439A-BA3A-DDB65C026BEC}"/>
              </a:ext>
            </a:extLst>
          </p:cNvPr>
          <p:cNvSpPr/>
          <p:nvPr/>
        </p:nvSpPr>
        <p:spPr>
          <a:xfrm>
            <a:off x="-84221" y="0"/>
            <a:ext cx="12276221" cy="6848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EF85B-1443-4D83-812F-955DAF88F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" y="104244"/>
            <a:ext cx="12276221" cy="6604140"/>
          </a:xfrm>
          <a:prstGeom prst="rect">
            <a:avLst/>
          </a:prstGeom>
        </p:spPr>
      </p:pic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B51DF951-7A6F-4405-8A5C-933C4B6C34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2992" y="3141213"/>
            <a:ext cx="4356100" cy="98742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2" name="Subtitle Placeholder">
            <a:extLst>
              <a:ext uri="{FF2B5EF4-FFF2-40B4-BE49-F238E27FC236}">
                <a16:creationId xmlns:a16="http://schemas.microsoft.com/office/drawing/2014/main" id="{14C4E4E4-156A-4630-995E-638AD177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1274" y="4254690"/>
            <a:ext cx="5137818" cy="2169444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046F5FC0-35D0-42FC-9E2F-4D97545DCD99}"/>
              </a:ext>
            </a:extLst>
          </p:cNvPr>
          <p:cNvSpPr/>
          <p:nvPr userDrawn="1"/>
        </p:nvSpPr>
        <p:spPr>
          <a:xfrm>
            <a:off x="-84221" y="0"/>
            <a:ext cx="12276221" cy="6848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754E0B-1305-4596-B882-C6CDEA36C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" y="104244"/>
            <a:ext cx="12276221" cy="66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gr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ckground">
            <a:extLst>
              <a:ext uri="{FF2B5EF4-FFF2-40B4-BE49-F238E27FC236}">
                <a16:creationId xmlns:a16="http://schemas.microsoft.com/office/drawing/2014/main" id="{0515958B-8B1B-4EAF-A2F4-1F54F958D9C9}"/>
              </a:ext>
            </a:extLst>
          </p:cNvPr>
          <p:cNvSpPr/>
          <p:nvPr/>
        </p:nvSpPr>
        <p:spPr>
          <a:xfrm>
            <a:off x="-22292" y="-24553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Cover Picture">
            <a:extLst>
              <a:ext uri="{FF2B5EF4-FFF2-40B4-BE49-F238E27FC236}">
                <a16:creationId xmlns:a16="http://schemas.microsoft.com/office/drawing/2014/main" id="{B03306F1-2086-44E5-8F35-FD1146C4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93" y="24553"/>
            <a:ext cx="12245193" cy="6630771"/>
          </a:xfrm>
          <a:prstGeom prst="rect">
            <a:avLst/>
          </a:prstGeom>
        </p:spPr>
      </p:pic>
      <p:sp>
        <p:nvSpPr>
          <p:cNvPr id="35" name="Subitle Placeholder">
            <a:extLst>
              <a:ext uri="{FF2B5EF4-FFF2-40B4-BE49-F238E27FC236}">
                <a16:creationId xmlns:a16="http://schemas.microsoft.com/office/drawing/2014/main" id="{8EBBB7E0-92DD-4460-AD92-D817C8E360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8363" y="3260555"/>
            <a:ext cx="4681537" cy="950913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36" name="Title Placeholder">
            <a:extLst>
              <a:ext uri="{FF2B5EF4-FFF2-40B4-BE49-F238E27FC236}">
                <a16:creationId xmlns:a16="http://schemas.microsoft.com/office/drawing/2014/main" id="{EA450672-A5E5-4DCD-BF6C-C597CD2A4A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654" y="4379913"/>
            <a:ext cx="5174246" cy="2117141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E692A8BE-93DE-4790-B376-BBF45E574E4D}"/>
              </a:ext>
            </a:extLst>
          </p:cNvPr>
          <p:cNvSpPr/>
          <p:nvPr userDrawn="1"/>
        </p:nvSpPr>
        <p:spPr>
          <a:xfrm>
            <a:off x="-22292" y="-24553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ver Picture">
            <a:extLst>
              <a:ext uri="{FF2B5EF4-FFF2-40B4-BE49-F238E27FC236}">
                <a16:creationId xmlns:a16="http://schemas.microsoft.com/office/drawing/2014/main" id="{13853DFF-A674-4496-9523-1BB658834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93" y="24553"/>
            <a:ext cx="12245193" cy="663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8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404BEA3-90F1-47F8-9C48-E7D5558012E4}"/>
              </a:ext>
            </a:extLst>
          </p:cNvPr>
          <p:cNvSpPr/>
          <p:nvPr/>
        </p:nvSpPr>
        <p:spPr>
          <a:xfrm>
            <a:off x="0" y="4197246"/>
            <a:ext cx="12192000" cy="2023672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8AC03-84F1-49D4-A349-FC6C28EE6C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4197350"/>
            <a:ext cx="12192000" cy="20240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Divider Title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BAD8DF2-ED5A-4C13-9B31-79B8A76AD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75" y="1106424"/>
            <a:ext cx="8257032" cy="2816352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37E9738-29A5-4A05-B00E-55C7954DD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75" y="1106424"/>
            <a:ext cx="8257032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0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7" y="474917"/>
            <a:ext cx="10429873" cy="76358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7" y="1429512"/>
            <a:ext cx="11696700" cy="486251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‐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85766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14354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Ø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2386C19-AE1E-4A7C-AA8E-440D1F558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571" y="6483033"/>
            <a:ext cx="3179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862A862-D534-42A3-A13A-3A4699320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371" y="648303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5B0ADDE6-A48E-4665-BEE9-1C105BA89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0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314" y="426390"/>
            <a:ext cx="5579442" cy="76358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346" y="1616366"/>
            <a:ext cx="6935241" cy="437086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‐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85766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14354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Ø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Content Placeholder 9" descr="A group of people around a table&#10;&#10;Description generated with very high confidence">
            <a:extLst>
              <a:ext uri="{FF2B5EF4-FFF2-40B4-BE49-F238E27FC236}">
                <a16:creationId xmlns:a16="http://schemas.microsoft.com/office/drawing/2014/main" id="{3667E5CF-C1DC-470C-899E-95CEE221A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299026"/>
            <a:ext cx="4433455" cy="6558974"/>
          </a:xfrm>
          <a:prstGeom prst="rect">
            <a:avLst/>
          </a:prstGeom>
          <a:effectLst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E522FBA-4AB0-4D3B-A78E-9CD92EF09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5545" y="6496909"/>
            <a:ext cx="3179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5AC0052-0B98-48F2-AC57-5B9FF240B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08345" y="649690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5B0ADDE6-A48E-4665-BEE9-1C105BA893D7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35E6E3-4255-4259-8D36-2E594886A150}"/>
              </a:ext>
            </a:extLst>
          </p:cNvPr>
          <p:cNvCxnSpPr>
            <a:cxnSpLocks/>
          </p:cNvCxnSpPr>
          <p:nvPr/>
        </p:nvCxnSpPr>
        <p:spPr>
          <a:xfrm>
            <a:off x="4682836" y="132766"/>
            <a:ext cx="0" cy="67252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C8F59B-F56C-407A-9C88-43C6093C5F0F}"/>
              </a:ext>
            </a:extLst>
          </p:cNvPr>
          <p:cNvCxnSpPr>
            <a:cxnSpLocks/>
          </p:cNvCxnSpPr>
          <p:nvPr userDrawn="1"/>
        </p:nvCxnSpPr>
        <p:spPr>
          <a:xfrm>
            <a:off x="4682836" y="132766"/>
            <a:ext cx="0" cy="67252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02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A17F-8B7C-4E32-8693-BE89639D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DF358F-DD81-49AE-9489-6C214EDB2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73" y="1123953"/>
            <a:ext cx="5605627" cy="486251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‐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85766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14354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Ø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74FCF8-10F9-4C8C-A04F-C0B5FFBB986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47673" y="1123952"/>
            <a:ext cx="5605627" cy="486251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‐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85766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14354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Ø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7282719-87CC-47BF-8F27-5AE2CC226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571" y="6483033"/>
            <a:ext cx="3179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549DF8A-C3A6-49DF-A311-D7EC8DDB9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371" y="648303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5B0ADDE6-A48E-4665-BEE9-1C105BA89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9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A17F-8B7C-4E32-8693-BE89639D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DF358F-DD81-49AE-9489-6C214EDB2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700" y="1814945"/>
            <a:ext cx="5605627" cy="447895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‐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85766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14354" indent="-228589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Ø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74FCF8-10F9-4C8C-A04F-C0B5FFBB986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47675" y="1814945"/>
            <a:ext cx="5605627" cy="4556595"/>
          </a:xfrm>
        </p:spPr>
        <p:txBody>
          <a:bodyPr>
            <a:normAutofit/>
          </a:bodyPr>
          <a:lstStyle>
            <a:lvl1pPr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‐"/>
              <a:defRPr lang="en-US" sz="2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766"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354" indent="-228589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Ø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chemeClr val="accent1"/>
              </a:buClr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7282719-87CC-47BF-8F27-5AE2CC226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571" y="6483033"/>
            <a:ext cx="3179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549DF8A-C3A6-49DF-A311-D7EC8DDB9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371" y="648303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5B0ADDE6-A48E-4665-BEE9-1C105BA893D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B0A542-4840-481D-86A6-95CAB96BB75F}"/>
              </a:ext>
            </a:extLst>
          </p:cNvPr>
          <p:cNvSpPr/>
          <p:nvPr/>
        </p:nvSpPr>
        <p:spPr>
          <a:xfrm>
            <a:off x="238700" y="1316182"/>
            <a:ext cx="5605627" cy="498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C38D5-8998-44F3-9F10-D3780ACC704E}"/>
              </a:ext>
            </a:extLst>
          </p:cNvPr>
          <p:cNvSpPr/>
          <p:nvPr/>
        </p:nvSpPr>
        <p:spPr>
          <a:xfrm>
            <a:off x="6347675" y="1316182"/>
            <a:ext cx="5605627" cy="498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D0875-A45E-4ECE-BBB4-98BFEDCC0B82}"/>
              </a:ext>
            </a:extLst>
          </p:cNvPr>
          <p:cNvSpPr txBox="1"/>
          <p:nvPr/>
        </p:nvSpPr>
        <p:spPr>
          <a:xfrm>
            <a:off x="345568" y="1325478"/>
            <a:ext cx="497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Click to edit Header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CEED2-1A24-49BC-A6DE-EEFA7CD4AE64}"/>
              </a:ext>
            </a:extLst>
          </p:cNvPr>
          <p:cNvSpPr txBox="1"/>
          <p:nvPr/>
        </p:nvSpPr>
        <p:spPr>
          <a:xfrm>
            <a:off x="6455423" y="1299046"/>
            <a:ext cx="497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Click to edit Header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89254A-5DD9-49A0-BC0F-324D44C64FF7}"/>
              </a:ext>
            </a:extLst>
          </p:cNvPr>
          <p:cNvSpPr/>
          <p:nvPr userDrawn="1"/>
        </p:nvSpPr>
        <p:spPr>
          <a:xfrm>
            <a:off x="238700" y="1316182"/>
            <a:ext cx="5605627" cy="498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54934-D85E-41AF-9A6A-34B26CF9D7D0}"/>
              </a:ext>
            </a:extLst>
          </p:cNvPr>
          <p:cNvSpPr/>
          <p:nvPr userDrawn="1"/>
        </p:nvSpPr>
        <p:spPr>
          <a:xfrm>
            <a:off x="6347675" y="1316182"/>
            <a:ext cx="5605627" cy="498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57FAA8-ADEC-4B46-8AD7-FBA9F570C09C}"/>
              </a:ext>
            </a:extLst>
          </p:cNvPr>
          <p:cNvSpPr txBox="1"/>
          <p:nvPr userDrawn="1"/>
        </p:nvSpPr>
        <p:spPr>
          <a:xfrm>
            <a:off x="345568" y="1325478"/>
            <a:ext cx="497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Click to edit Header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434DBD-308B-4C30-B258-6F3DC85CD229}"/>
              </a:ext>
            </a:extLst>
          </p:cNvPr>
          <p:cNvSpPr txBox="1"/>
          <p:nvPr userDrawn="1"/>
        </p:nvSpPr>
        <p:spPr>
          <a:xfrm>
            <a:off x="6455423" y="1299046"/>
            <a:ext cx="497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40934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371" y="386849"/>
            <a:ext cx="10153959" cy="769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371" y="1363920"/>
            <a:ext cx="11710929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/>
              <a:t>Edit Master text styles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DBBF2-BE60-4C98-9AB7-4DA0D1929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571" y="6483033"/>
            <a:ext cx="31790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1B337-0DD9-4A40-A67B-13B72C931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371" y="648303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1"/>
                </a:solidFill>
              </a:defRPr>
            </a:lvl1pPr>
          </a:lstStyle>
          <a:p>
            <a:fld id="{5B0ADDE6-A48E-4665-BEE9-1C105BA893D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47D800-249E-4075-B8DE-02E386C567DB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701" y="282300"/>
            <a:ext cx="1320192" cy="874161"/>
          </a:xfrm>
          <a:prstGeom prst="rect">
            <a:avLst/>
          </a:pr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933F3F8A-56CD-4D61-8B43-2ACF453F9548}"/>
              </a:ext>
            </a:extLst>
          </p:cNvPr>
          <p:cNvSpPr/>
          <p:nvPr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E924CE61-F239-4492-AA38-DD76B9B2DBEC}"/>
              </a:ext>
            </a:extLst>
          </p:cNvPr>
          <p:cNvSpPr/>
          <p:nvPr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7A7962-40B3-4C98-BB05-3E47DF1739EF}"/>
              </a:ext>
            </a:extLst>
          </p:cNvPr>
          <p:cNvSpPr/>
          <p:nvPr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F74790-42FF-44E4-B31E-9D3848D98DB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701" y="282300"/>
            <a:ext cx="1320192" cy="874161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F58A19E6-31EE-40BF-8292-296A77D925C2}"/>
              </a:ext>
            </a:extLst>
          </p:cNvPr>
          <p:cNvSpPr/>
          <p:nvPr userDrawn="1"/>
        </p:nvSpPr>
        <p:spPr>
          <a:xfrm>
            <a:off x="0" y="1"/>
            <a:ext cx="7564582" cy="282300"/>
          </a:xfrm>
          <a:prstGeom prst="parallelogram">
            <a:avLst>
              <a:gd name="adj" fmla="val 67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FCCA5530-8DBA-4DC1-BA43-4EFC3FB6E18D}"/>
              </a:ext>
            </a:extLst>
          </p:cNvPr>
          <p:cNvSpPr/>
          <p:nvPr userDrawn="1"/>
        </p:nvSpPr>
        <p:spPr>
          <a:xfrm>
            <a:off x="7523022" y="-15787"/>
            <a:ext cx="4668978" cy="298087"/>
          </a:xfrm>
          <a:prstGeom prst="parallelogram">
            <a:avLst>
              <a:gd name="adj" fmla="val 6797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20C257-994D-43F0-A508-C37BCAF2D628}"/>
              </a:ext>
            </a:extLst>
          </p:cNvPr>
          <p:cNvSpPr/>
          <p:nvPr userDrawn="1"/>
        </p:nvSpPr>
        <p:spPr>
          <a:xfrm>
            <a:off x="0" y="0"/>
            <a:ext cx="193964" cy="282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05" r:id="rId21"/>
    <p:sldLayoutId id="2147483704" r:id="rId22"/>
    <p:sldLayoutId id="2147483706" r:id="rId23"/>
    <p:sldLayoutId id="2147483678" r:id="rId24"/>
    <p:sldLayoutId id="2147483730" r:id="rId25"/>
    <p:sldLayoutId id="2147483731" r:id="rId2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lang="en-US" sz="3600" b="1" kern="1200" smtClean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800" kern="120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3976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0E6E0E7-0856-4AF0-9229-7B256415CA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6560" y="3816626"/>
            <a:ext cx="5425440" cy="2688378"/>
          </a:xfrm>
        </p:spPr>
        <p:txBody>
          <a:bodyPr>
            <a:normAutofit/>
          </a:bodyPr>
          <a:lstStyle/>
          <a:p>
            <a:pPr algn="ctr"/>
            <a:r>
              <a:rPr lang="en-US" sz="3800" u="sng"/>
              <a:t>Open Forums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December 10</a:t>
            </a:r>
            <a:r>
              <a:rPr lang="en-US" sz="2000" baseline="30000"/>
              <a:t>th</a:t>
            </a:r>
            <a:r>
              <a:rPr lang="en-US" sz="2000"/>
              <a:t>, 2019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/>
              <a:t>Davis-Shaughnessy, Room 173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/>
              <a:t>1:30 – 2:30pm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December 11</a:t>
            </a:r>
            <a:r>
              <a:rPr lang="en-US" sz="2000" baseline="30000"/>
              <a:t>th</a:t>
            </a:r>
            <a:r>
              <a:rPr lang="en-US" sz="2000"/>
              <a:t>, 2019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/>
              <a:t>Allied Health Bldg., 3rd Floor, Multi-Purpose Room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/>
              <a:t>3:00 – 4:00pm</a:t>
            </a:r>
          </a:p>
        </p:txBody>
      </p:sp>
    </p:spTree>
    <p:extLst>
      <p:ext uri="{BB962C8B-B14F-4D97-AF65-F5344CB8AC3E}">
        <p14:creationId xmlns:p14="http://schemas.microsoft.com/office/powerpoint/2010/main" val="1768280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E554-3886-44A8-BA6D-0966861A47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7091"/>
            <a:ext cx="12192000" cy="805861"/>
          </a:xfrm>
        </p:spPr>
        <p:txBody>
          <a:bodyPr>
            <a:normAutofit/>
          </a:bodyPr>
          <a:lstStyle/>
          <a:p>
            <a:r>
              <a:rPr lang="en-US" sz="3000" b="1">
                <a:solidFill>
                  <a:schemeClr val="accent1">
                    <a:lumMod val="75000"/>
                  </a:schemeClr>
                </a:solidFill>
              </a:rPr>
              <a:t>Phase 2 </a:t>
            </a:r>
            <a:r>
              <a:rPr lang="en-US" sz="3000">
                <a:solidFill>
                  <a:schemeClr val="accent1">
                    <a:lumMod val="75000"/>
                  </a:schemeClr>
                </a:solidFill>
              </a:rPr>
              <a:t>Project Status</a:t>
            </a:r>
            <a:endParaRPr lang="en-US" sz="3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383829-8595-42F8-8DAE-D8185D9C63B5}"/>
              </a:ext>
            </a:extLst>
          </p:cNvPr>
          <p:cNvSpPr txBox="1"/>
          <p:nvPr/>
        </p:nvSpPr>
        <p:spPr>
          <a:xfrm>
            <a:off x="72533" y="1082952"/>
            <a:ext cx="6547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Phase 2:  Finance &amp; Talent / Learning Project Timeline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DC8C5-C377-4CBA-A708-1E4244522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3" y="6580908"/>
            <a:ext cx="644919" cy="277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E39B8-732D-4F2B-BD08-A12DFC1E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387" y="3262312"/>
            <a:ext cx="657225" cy="333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E57591-D357-43C4-832B-B6AB04F61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887" y="3281362"/>
            <a:ext cx="276225" cy="295275"/>
          </a:xfrm>
          <a:prstGeom prst="rect">
            <a:avLst/>
          </a:prstGeom>
        </p:spPr>
      </p:pic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264A45B-6DB2-4CEE-9780-769BDDBDE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2" y="1977392"/>
            <a:ext cx="12044854" cy="325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1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DE2F4-E420-470F-9A85-74A4FB2FA2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800"/>
              <a:t>Go-Live Support Strategy</a:t>
            </a:r>
          </a:p>
        </p:txBody>
      </p:sp>
    </p:spTree>
    <p:extLst>
      <p:ext uri="{BB962C8B-B14F-4D97-AF65-F5344CB8AC3E}">
        <p14:creationId xmlns:p14="http://schemas.microsoft.com/office/powerpoint/2010/main" val="2863080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9062-62DF-47C9-889D-2A00A474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CA7EE-54CF-452A-832B-1D70603F5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73" y="1934055"/>
            <a:ext cx="5520321" cy="4052411"/>
          </a:xfrm>
        </p:spPr>
        <p:txBody>
          <a:bodyPr/>
          <a:lstStyle/>
          <a:p>
            <a:r>
              <a:rPr lang="en-US" dirty="0"/>
              <a:t>This week </a:t>
            </a:r>
          </a:p>
          <a:p>
            <a:pPr lvl="1"/>
            <a:r>
              <a:rPr lang="en-US" dirty="0"/>
              <a:t>General Navigation </a:t>
            </a:r>
          </a:p>
          <a:p>
            <a:pPr lvl="1"/>
            <a:r>
              <a:rPr lang="en-US" dirty="0"/>
              <a:t>Time Tracking </a:t>
            </a:r>
          </a:p>
          <a:p>
            <a:r>
              <a:rPr lang="en-US" dirty="0"/>
              <a:t>Next week </a:t>
            </a:r>
          </a:p>
          <a:p>
            <a:pPr lvl="1"/>
            <a:r>
              <a:rPr lang="en-US" dirty="0"/>
              <a:t>Performance Evaluations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EC872-3D11-4BEA-8EE1-4D41525BC28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02125" y="1934055"/>
            <a:ext cx="5651176" cy="4052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Coming in January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Compensation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Performance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Recruiting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DEC75-0506-42D0-AFD1-256855A5A090}"/>
              </a:ext>
            </a:extLst>
          </p:cNvPr>
          <p:cNvSpPr txBox="1"/>
          <p:nvPr/>
        </p:nvSpPr>
        <p:spPr>
          <a:xfrm>
            <a:off x="242371" y="1472390"/>
            <a:ext cx="552032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Videos Published in HR Bulletin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97B75-2601-4BAE-A7FA-004241A33B0D}"/>
              </a:ext>
            </a:extLst>
          </p:cNvPr>
          <p:cNvSpPr txBox="1"/>
          <p:nvPr/>
        </p:nvSpPr>
        <p:spPr>
          <a:xfrm>
            <a:off x="6302125" y="1472390"/>
            <a:ext cx="565117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Webinars/In-Person Training</a:t>
            </a:r>
          </a:p>
        </p:txBody>
      </p:sp>
    </p:spTree>
    <p:extLst>
      <p:ext uri="{BB962C8B-B14F-4D97-AF65-F5344CB8AC3E}">
        <p14:creationId xmlns:p14="http://schemas.microsoft.com/office/powerpoint/2010/main" val="355436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9062-62DF-47C9-889D-2A00A474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DEC75-0506-42D0-AFD1-256855A5A090}"/>
              </a:ext>
            </a:extLst>
          </p:cNvPr>
          <p:cNvSpPr txBox="1"/>
          <p:nvPr/>
        </p:nvSpPr>
        <p:spPr>
          <a:xfrm>
            <a:off x="242371" y="1472390"/>
            <a:ext cx="552032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 Aids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97B75-2601-4BAE-A7FA-004241A33B0D}"/>
              </a:ext>
            </a:extLst>
          </p:cNvPr>
          <p:cNvSpPr txBox="1"/>
          <p:nvPr/>
        </p:nvSpPr>
        <p:spPr>
          <a:xfrm>
            <a:off x="6302125" y="1472390"/>
            <a:ext cx="565117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Videos</a:t>
            </a:r>
          </a:p>
        </p:txBody>
      </p:sp>
      <p:pic>
        <p:nvPicPr>
          <p:cNvPr id="7" name="Content Placeholder 6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52679D71-33B9-45A3-872B-17DDF28F140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04" y="2716887"/>
            <a:ext cx="2717226" cy="2717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BCA5C-690F-4635-AD3A-84F36FD67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84563">
            <a:off x="662537" y="2539477"/>
            <a:ext cx="2646293" cy="3330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69745A-7ED5-42E7-98E1-67C6C5D07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4039">
            <a:off x="2354124" y="2604997"/>
            <a:ext cx="2992745" cy="3502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8E14EB-38F6-4835-98B2-60F5066A9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4" y="6576584"/>
            <a:ext cx="644919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9062-62DF-47C9-889D-2A00A474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Phone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CA7EE-54CF-452A-832B-1D70603F5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73" y="1934055"/>
            <a:ext cx="5520321" cy="4052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/>
              <a:t>24x 7x 365 support </a:t>
            </a:r>
          </a:p>
          <a:p>
            <a:pPr marL="227965" indent="-227965"/>
            <a:r>
              <a:rPr lang="en-US"/>
              <a:t>(314) 977-4000</a:t>
            </a:r>
            <a:endParaRPr lang="en-US">
              <a:cs typeface="Calibri" panose="020F0502020204030204"/>
            </a:endParaRPr>
          </a:p>
          <a:p>
            <a:pPr marL="227965" indent="-227965"/>
            <a:endParaRPr lang="en-US">
              <a:cs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EC872-3D11-4BEA-8EE1-4D41525BC28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02125" y="1934055"/>
            <a:ext cx="5651176" cy="4052410"/>
          </a:xfrm>
        </p:spPr>
        <p:txBody>
          <a:bodyPr/>
          <a:lstStyle/>
          <a:p>
            <a:r>
              <a:rPr lang="en-US"/>
              <a:t>Jan 2 – Jan 17</a:t>
            </a:r>
          </a:p>
          <a:p>
            <a:r>
              <a:rPr lang="en-US"/>
              <a:t>9am – 4pm </a:t>
            </a:r>
          </a:p>
          <a:p>
            <a:r>
              <a:rPr lang="en-US"/>
              <a:t>(314) 977-4000 </a:t>
            </a:r>
          </a:p>
          <a:p>
            <a:pPr lvl="1"/>
            <a:r>
              <a:rPr lang="en-US"/>
              <a:t>Select option for Workday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DEC75-0506-42D0-AFD1-256855A5A090}"/>
              </a:ext>
            </a:extLst>
          </p:cNvPr>
          <p:cNvSpPr txBox="1"/>
          <p:nvPr/>
        </p:nvSpPr>
        <p:spPr>
          <a:xfrm>
            <a:off x="242371" y="1472390"/>
            <a:ext cx="552032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Desk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97B75-2601-4BAE-A7FA-004241A33B0D}"/>
              </a:ext>
            </a:extLst>
          </p:cNvPr>
          <p:cNvSpPr txBox="1"/>
          <p:nvPr/>
        </p:nvSpPr>
        <p:spPr>
          <a:xfrm>
            <a:off x="6302125" y="1472390"/>
            <a:ext cx="565117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Dedicated Call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1A582C-144C-4487-B473-24B769CF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4" y="6576584"/>
            <a:ext cx="644919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90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9062-62DF-47C9-889D-2A00A474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In-Person Support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CA7EE-54CF-452A-832B-1D70603F5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73" y="1934055"/>
            <a:ext cx="5520321" cy="4052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dirty="0"/>
              <a:t>LRC Atrium </a:t>
            </a:r>
            <a:endParaRPr lang="en-US"/>
          </a:p>
          <a:p>
            <a:pPr marL="227965" indent="-227965"/>
            <a:r>
              <a:rPr lang="en-US" dirty="0"/>
              <a:t>Jan 2 – Jan 10</a:t>
            </a:r>
            <a:endParaRPr lang="en-US" dirty="0">
              <a:cs typeface="Calibri"/>
            </a:endParaRPr>
          </a:p>
          <a:p>
            <a:pPr marL="227965" indent="-227965"/>
            <a:r>
              <a:rPr lang="en-US" dirty="0"/>
              <a:t>9am – 4pm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CEC872-3D11-4BEA-8EE1-4D41525BC28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02125" y="1934055"/>
            <a:ext cx="5651176" cy="4052410"/>
          </a:xfrm>
        </p:spPr>
        <p:txBody>
          <a:bodyPr/>
          <a:lstStyle/>
          <a:p>
            <a:r>
              <a:rPr lang="en-US"/>
              <a:t>Wool 128 </a:t>
            </a:r>
          </a:p>
          <a:p>
            <a:r>
              <a:rPr lang="en-US"/>
              <a:t>Jan 2 – Jan 17</a:t>
            </a:r>
          </a:p>
          <a:p>
            <a:r>
              <a:rPr lang="en-US"/>
              <a:t>9am – 4pm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DEC75-0506-42D0-AFD1-256855A5A090}"/>
              </a:ext>
            </a:extLst>
          </p:cNvPr>
          <p:cNvSpPr txBox="1"/>
          <p:nvPr/>
        </p:nvSpPr>
        <p:spPr>
          <a:xfrm>
            <a:off x="242371" y="1472390"/>
            <a:ext cx="552032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Campus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97B75-2601-4BAE-A7FA-004241A33B0D}"/>
              </a:ext>
            </a:extLst>
          </p:cNvPr>
          <p:cNvSpPr txBox="1"/>
          <p:nvPr/>
        </p:nvSpPr>
        <p:spPr>
          <a:xfrm>
            <a:off x="6302125" y="1472390"/>
            <a:ext cx="565117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Campus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7DF4E-1A9C-4D35-A15C-F22973E51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4" y="6576584"/>
            <a:ext cx="644919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5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57F69C-0B3A-4969-88E3-8396F39E1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500"/>
              <a:t>Finance Customer Confirmation Sessions Feedback</a:t>
            </a:r>
          </a:p>
        </p:txBody>
      </p:sp>
    </p:spTree>
    <p:extLst>
      <p:ext uri="{BB962C8B-B14F-4D97-AF65-F5344CB8AC3E}">
        <p14:creationId xmlns:p14="http://schemas.microsoft.com/office/powerpoint/2010/main" val="1631658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478" y="1216123"/>
            <a:ext cx="11446164" cy="487396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/>
              <a:t>Department deposits done in Workday directly not </a:t>
            </a:r>
            <a:r>
              <a:rPr lang="en-US" sz="2200" err="1"/>
              <a:t>Touchnet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/>
              <a:t>Budget amendments no longer submitted via paper, but directly in Workday by the business or cost center managers and approved electronically by the Budget Office.</a:t>
            </a:r>
          </a:p>
          <a:p>
            <a:pPr>
              <a:lnSpc>
                <a:spcPct val="120000"/>
              </a:lnSpc>
            </a:pPr>
            <a:r>
              <a:rPr lang="en-US" sz="2200"/>
              <a:t>Budget will be entered at the spend or revenue category level not the individual account level (for instance Travel not meals, hotels, etc.).</a:t>
            </a:r>
          </a:p>
          <a:p>
            <a:r>
              <a:rPr lang="en-US" sz="2200"/>
              <a:t>Over 40 University departments will be transitioning from decentralized billing to Workday Customer Accounts.  </a:t>
            </a:r>
            <a:r>
              <a:rPr lang="en-US" sz="2200" err="1"/>
              <a:t>SLUCare</a:t>
            </a:r>
            <a:r>
              <a:rPr lang="en-US" sz="2200"/>
              <a:t> patient billing, CADE and student accounts will still be maintained in their own system.</a:t>
            </a:r>
          </a:p>
          <a:p>
            <a:r>
              <a:rPr lang="en-US" sz="2200"/>
              <a:t>Customer contracts can be maintained in Workday vs. maintaining in EXCEL.</a:t>
            </a:r>
          </a:p>
          <a:p>
            <a:r>
              <a:rPr lang="en-US" sz="2200"/>
              <a:t>Ability to invoice in Workday will significantly reduce creation of manual invoices and related journal entries.</a:t>
            </a:r>
          </a:p>
          <a:p>
            <a:endParaRPr lang="en-US" sz="2200"/>
          </a:p>
          <a:p>
            <a:pPr lvl="1"/>
            <a:endParaRPr lang="en-US" sz="2200"/>
          </a:p>
          <a:p>
            <a:pPr lvl="1">
              <a:lnSpc>
                <a:spcPct val="120000"/>
              </a:lnSpc>
            </a:pPr>
            <a:endParaRPr lang="en-US" sz="2900"/>
          </a:p>
          <a:p>
            <a:pPr>
              <a:lnSpc>
                <a:spcPct val="120000"/>
              </a:lnSpc>
            </a:pPr>
            <a:endParaRPr lang="en-US" sz="1700"/>
          </a:p>
          <a:p>
            <a:pPr lvl="1"/>
            <a:endParaRPr lang="en-US" sz="1200"/>
          </a:p>
          <a:p>
            <a:pPr lvl="1"/>
            <a:endParaRPr lang="en-US" sz="2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399E40-31E4-4925-85CF-AA1F270F020E}"/>
              </a:ext>
            </a:extLst>
          </p:cNvPr>
          <p:cNvSpPr txBox="1">
            <a:spLocks/>
          </p:cNvSpPr>
          <p:nvPr/>
        </p:nvSpPr>
        <p:spPr>
          <a:xfrm>
            <a:off x="0" y="277091"/>
            <a:ext cx="12192000" cy="805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Changes Coming in Workday Finance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DE4541-BD8A-41E6-8807-E8848093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3" y="6580908"/>
            <a:ext cx="644919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8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416" y="1259174"/>
            <a:ext cx="11548844" cy="5052849"/>
          </a:xfrm>
        </p:spPr>
        <p:txBody>
          <a:bodyPr>
            <a:normAutofit/>
          </a:bodyPr>
          <a:lstStyle/>
          <a:p>
            <a:r>
              <a:rPr lang="en-US" sz="2200"/>
              <a:t>Aging reports in Workday will create improved opportunity to manage </a:t>
            </a:r>
            <a:r>
              <a:rPr lang="en-US" sz="2200" err="1"/>
              <a:t>SLUCare</a:t>
            </a:r>
            <a:r>
              <a:rPr lang="en-US" sz="2200"/>
              <a:t> receivables.</a:t>
            </a:r>
          </a:p>
          <a:p>
            <a:r>
              <a:rPr lang="en-US" sz="2200"/>
              <a:t>Departments can view market values of their endowments in Workday.</a:t>
            </a:r>
          </a:p>
          <a:p>
            <a:r>
              <a:rPr lang="en-US" sz="2200"/>
              <a:t>Journal approval first by supervisor with final approval by accounting leads in Business and Finance or Med Center accounting (Greg Haney, Karen Wamhoff or Beth Simon.)</a:t>
            </a:r>
          </a:p>
          <a:p>
            <a:r>
              <a:rPr lang="en-US" sz="2200"/>
              <a:t>Spreadsheet format designed for journal entry uploads.</a:t>
            </a:r>
          </a:p>
          <a:p>
            <a:r>
              <a:rPr lang="en-US" sz="2200"/>
              <a:t>Ability to run reports through use of </a:t>
            </a:r>
            <a:r>
              <a:rPr lang="en-US" sz="2200" err="1"/>
              <a:t>Worktags</a:t>
            </a:r>
            <a:r>
              <a:rPr lang="en-US" sz="2200"/>
              <a:t> offers flexibility and more real time data</a:t>
            </a:r>
          </a:p>
          <a:p>
            <a:r>
              <a:rPr lang="en-US" sz="2200"/>
              <a:t>Cost center PO or Requisition approvers</a:t>
            </a:r>
            <a:r>
              <a:rPr lang="en-US" sz="2200">
                <a:solidFill>
                  <a:schemeClr val="tx1"/>
                </a:solidFill>
              </a:rPr>
              <a:t> </a:t>
            </a:r>
            <a:r>
              <a:rPr lang="en-US" sz="2200"/>
              <a:t>can be delegated by the user or the BP administration when out of office.</a:t>
            </a:r>
          </a:p>
          <a:p>
            <a:r>
              <a:rPr lang="en-US" sz="2200"/>
              <a:t>Departments can create their own Projects (approved by accounting administration).</a:t>
            </a:r>
          </a:p>
          <a:p>
            <a:pPr lvl="1"/>
            <a:endParaRPr lang="en-US" sz="2200"/>
          </a:p>
          <a:p>
            <a:pPr lvl="1"/>
            <a:endParaRPr lang="en-US" sz="2200"/>
          </a:p>
          <a:p>
            <a:pPr lvl="1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AC5106-4580-4177-83A6-07F9D0A60AC0}"/>
              </a:ext>
            </a:extLst>
          </p:cNvPr>
          <p:cNvSpPr txBox="1">
            <a:spLocks/>
          </p:cNvSpPr>
          <p:nvPr/>
        </p:nvSpPr>
        <p:spPr>
          <a:xfrm>
            <a:off x="0" y="253192"/>
            <a:ext cx="12192000" cy="805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Changes Coming in Workday Finance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1771B9-1C07-43FD-9E08-77889486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3" y="6580908"/>
            <a:ext cx="644919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45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CAC5106-4580-4177-83A6-07F9D0A60AC0}"/>
              </a:ext>
            </a:extLst>
          </p:cNvPr>
          <p:cNvSpPr txBox="1">
            <a:spLocks/>
          </p:cNvSpPr>
          <p:nvPr/>
        </p:nvSpPr>
        <p:spPr>
          <a:xfrm>
            <a:off x="0" y="253192"/>
            <a:ext cx="12192000" cy="805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Finance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</a:rPr>
              <a:t>Workstream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 Leads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1771B9-1C07-43FD-9E08-77889486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3" y="6580908"/>
            <a:ext cx="644919" cy="277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239" y="1190822"/>
            <a:ext cx="8087521" cy="492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6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6C13-DEAF-4470-9AC0-6E00F879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0CF81-75C4-4EFE-9A44-CB380840C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198" y="1406469"/>
            <a:ext cx="7325802" cy="49197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500">
                <a:solidFill>
                  <a:schemeClr val="tx1"/>
                </a:solidFill>
                <a:ea typeface="+mn-lt"/>
                <a:cs typeface="+mn-lt"/>
              </a:rPr>
              <a:t>Value and Mission</a:t>
            </a:r>
            <a:endParaRPr lang="en-US">
              <a:solidFill>
                <a:schemeClr val="tx1"/>
              </a:solidFill>
            </a:endParaRPr>
          </a:p>
          <a:p>
            <a:pPr marL="911225" lvl="4" indent="0">
              <a:buNone/>
            </a:pPr>
            <a:r>
              <a:rPr lang="en-US" sz="2200">
                <a:solidFill>
                  <a:schemeClr val="tx1"/>
                </a:solidFill>
                <a:ea typeface="+mn-lt"/>
                <a:cs typeface="+mn-lt"/>
              </a:rPr>
              <a:t>-  David Hakanson</a:t>
            </a:r>
            <a:endParaRPr lang="en-US" sz="2200">
              <a:solidFill>
                <a:schemeClr val="tx1"/>
              </a:solidFill>
              <a:cs typeface="Calibri"/>
            </a:endParaRPr>
          </a:p>
          <a:p>
            <a:pPr marL="911225" lvl="4" indent="0">
              <a:buNone/>
            </a:pPr>
            <a:endParaRPr lang="en-US" sz="1000">
              <a:solidFill>
                <a:schemeClr val="tx1"/>
              </a:solidFill>
              <a:cs typeface="Calibri"/>
            </a:endParaRPr>
          </a:p>
          <a:p>
            <a:pPr marL="227965" indent="-227965"/>
            <a:r>
              <a:rPr lang="en-US" sz="2500">
                <a:solidFill>
                  <a:schemeClr val="tx1"/>
                </a:solidFill>
              </a:rPr>
              <a:t>Program Status Phase 1 &amp; 2</a:t>
            </a:r>
            <a:endParaRPr lang="en-US">
              <a:solidFill>
                <a:schemeClr val="tx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2200">
                <a:solidFill>
                  <a:schemeClr val="tx1"/>
                </a:solidFill>
              </a:rPr>
              <a:t>	-  Jackie Manikam</a:t>
            </a:r>
            <a:endParaRPr lang="en-US" sz="22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000">
              <a:solidFill>
                <a:schemeClr val="tx1"/>
              </a:solidFill>
            </a:endParaRPr>
          </a:p>
          <a:p>
            <a:pPr marL="227965" indent="-227965"/>
            <a:r>
              <a:rPr lang="en-US" sz="2500">
                <a:solidFill>
                  <a:schemeClr val="tx1"/>
                </a:solidFill>
              </a:rPr>
              <a:t>Go Live Support Strategy</a:t>
            </a:r>
            <a:endParaRPr lang="en-US" sz="25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r>
              <a:rPr lang="en-US" sz="2200">
                <a:solidFill>
                  <a:schemeClr val="tx1"/>
                </a:solidFill>
              </a:rPr>
              <a:t>	-  Mickey Luna</a:t>
            </a:r>
            <a:endParaRPr lang="en-US" sz="22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en-US" sz="1000">
              <a:solidFill>
                <a:schemeClr val="tx1"/>
              </a:solidFill>
              <a:cs typeface="Calibri"/>
            </a:endParaRPr>
          </a:p>
          <a:p>
            <a:pPr marL="227965" indent="-227965"/>
            <a:r>
              <a:rPr lang="en-US" sz="2500">
                <a:solidFill>
                  <a:schemeClr val="tx1"/>
                </a:solidFill>
              </a:rPr>
              <a:t>Finance Customer Confirmation Sessions Feedback</a:t>
            </a:r>
            <a:endParaRPr lang="en-US" sz="250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r>
              <a:rPr lang="en-US" sz="2500">
                <a:solidFill>
                  <a:schemeClr val="tx1"/>
                </a:solidFill>
              </a:rPr>
              <a:t>	</a:t>
            </a:r>
            <a:r>
              <a:rPr lang="en-US" sz="2200">
                <a:solidFill>
                  <a:schemeClr val="tx1"/>
                </a:solidFill>
                <a:ea typeface="+mn-lt"/>
                <a:cs typeface="+mn-lt"/>
              </a:rPr>
              <a:t>-  Brianne Burcke (North Campus)</a:t>
            </a:r>
            <a:endParaRPr lang="en-US" sz="2200">
              <a:solidFill>
                <a:schemeClr val="tx1"/>
              </a:solidFill>
              <a:cs typeface="Calibri"/>
            </a:endParaRPr>
          </a:p>
          <a:p>
            <a:pPr marL="911225" lvl="4" indent="0">
              <a:buNone/>
            </a:pPr>
            <a:r>
              <a:rPr lang="en-US" sz="2200">
                <a:solidFill>
                  <a:schemeClr val="tx1"/>
                </a:solidFill>
                <a:cs typeface="Calibri"/>
              </a:rPr>
              <a:t>-  Patty Klingelhoefer (South Campus)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777F5-6779-4137-8F6B-C18651D6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211" y="6409455"/>
            <a:ext cx="933942" cy="4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54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23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DE2F4-E420-470F-9A85-74A4FB2FA2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/>
              <a:t>Value and Mission</a:t>
            </a:r>
            <a:endParaRPr lang="en-US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78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Reasons For Move To Workday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Optimize and improve business processes</a:t>
            </a:r>
          </a:p>
          <a:p>
            <a:r>
              <a:rPr lang="en-US"/>
              <a:t>System limitations</a:t>
            </a:r>
          </a:p>
          <a:p>
            <a:r>
              <a:rPr lang="en-US"/>
              <a:t>Lack of effective data reporting</a:t>
            </a:r>
          </a:p>
          <a:p>
            <a:r>
              <a:rPr lang="en-US"/>
              <a:t>Old technology platform</a:t>
            </a:r>
          </a:p>
          <a:p>
            <a:r>
              <a:rPr lang="en-US"/>
              <a:t>End user experience</a:t>
            </a:r>
          </a:p>
          <a:p>
            <a:pPr marL="457200" lvl="1" indent="0">
              <a:buNone/>
            </a:pPr>
            <a:endParaRPr 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8AC581-BF59-4380-BDBB-F0AF5329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4" y="6576584"/>
            <a:ext cx="644919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9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A83B82E3-5D26-4F97-9F09-6E88C60358B0}" type="slidenum">
              <a:rPr lang="en-US">
                <a:solidFill>
                  <a:srgbClr val="003DA5"/>
                </a:solidFill>
                <a:latin typeface="Calibri" panose="020F0502020204030204"/>
              </a:rPr>
              <a:pPr defTabSz="457200"/>
              <a:t>5</a:t>
            </a:fld>
            <a:endParaRPr lang="en-US">
              <a:solidFill>
                <a:srgbClr val="003DA5"/>
              </a:solidFill>
              <a:latin typeface="Calibri" panose="020F0502020204030204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2371" y="386849"/>
            <a:ext cx="10153959" cy="769612"/>
          </a:xfrm>
        </p:spPr>
        <p:txBody>
          <a:bodyPr>
            <a:normAutofit/>
          </a:bodyPr>
          <a:lstStyle/>
          <a:p>
            <a:r>
              <a:rPr lang="en-US"/>
              <a:t>Banner – A Legacy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82" y="1012737"/>
            <a:ext cx="8214841" cy="5774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0B3CED-1C83-4C7D-852C-2DF522E7F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4" y="6576584"/>
            <a:ext cx="644919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7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A83B82E3-5D26-4F97-9F09-6E88C60358B0}" type="slidenum">
              <a:rPr lang="en-US">
                <a:solidFill>
                  <a:srgbClr val="003DA5"/>
                </a:solidFill>
                <a:latin typeface="Calibri" panose="020F0502020204030204"/>
              </a:rPr>
              <a:pPr defTabSz="457200"/>
              <a:t>6</a:t>
            </a:fld>
            <a:endParaRPr lang="en-US">
              <a:solidFill>
                <a:srgbClr val="003DA5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018" y="1194196"/>
            <a:ext cx="7847030" cy="5215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2371" y="386849"/>
            <a:ext cx="10153959" cy="769612"/>
          </a:xfrm>
        </p:spPr>
        <p:txBody>
          <a:bodyPr>
            <a:normAutofit/>
          </a:bodyPr>
          <a:lstStyle/>
          <a:p>
            <a:r>
              <a:rPr lang="en-US"/>
              <a:t>Workday – A Modern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8F935F-19F6-402F-B972-8DD0C67D4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4" y="6576584"/>
            <a:ext cx="644919" cy="2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A83B82E3-5D26-4F97-9F09-6E88C60358B0}" type="slidenum">
              <a:rPr lang="en-US">
                <a:solidFill>
                  <a:srgbClr val="003DA5"/>
                </a:solidFill>
                <a:latin typeface="Calibri" panose="020F0502020204030204"/>
              </a:rPr>
              <a:pPr defTabSz="457200"/>
              <a:t>7</a:t>
            </a:fld>
            <a:endParaRPr lang="en-US">
              <a:solidFill>
                <a:srgbClr val="003DA5"/>
              </a:solidFill>
              <a:latin typeface="Calibri" panose="020F0502020204030204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2371" y="386849"/>
            <a:ext cx="10153959" cy="769612"/>
          </a:xfrm>
        </p:spPr>
        <p:txBody>
          <a:bodyPr>
            <a:normAutofit/>
          </a:bodyPr>
          <a:lstStyle/>
          <a:p>
            <a:r>
              <a:rPr lang="en-US"/>
              <a:t>Workday Organizational Charts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26"/>
            <a:ext cx="12192000" cy="68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7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DE2F4-E420-470F-9A85-74A4FB2FA2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/>
              <a:t>Program Status</a:t>
            </a:r>
          </a:p>
        </p:txBody>
      </p:sp>
    </p:spTree>
    <p:extLst>
      <p:ext uri="{BB962C8B-B14F-4D97-AF65-F5344CB8AC3E}">
        <p14:creationId xmlns:p14="http://schemas.microsoft.com/office/powerpoint/2010/main" val="17496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E554-3886-44A8-BA6D-0966861A4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81"/>
            <a:ext cx="12192000" cy="842907"/>
          </a:xfrm>
        </p:spPr>
        <p:txBody>
          <a:bodyPr>
            <a:normAutofit/>
          </a:bodyPr>
          <a:lstStyle/>
          <a:p>
            <a:r>
              <a:rPr lang="en-US" sz="3000" b="1">
                <a:solidFill>
                  <a:schemeClr val="accent1">
                    <a:lumMod val="75000"/>
                  </a:schemeClr>
                </a:solidFill>
              </a:rPr>
              <a:t>Phase 1 Project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DED14-394E-4463-98B0-FDCCDC232E89}"/>
              </a:ext>
            </a:extLst>
          </p:cNvPr>
          <p:cNvSpPr txBox="1"/>
          <p:nvPr/>
        </p:nvSpPr>
        <p:spPr>
          <a:xfrm>
            <a:off x="74289" y="1092288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Phase 1:  HCM Project Timeline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48123C-8989-46E2-9563-524174300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" y="6576584"/>
            <a:ext cx="644919" cy="277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982C9C-C635-4891-8747-088020F89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362" y="3214687"/>
            <a:ext cx="295275" cy="428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919E90-B718-4318-B464-ECC42EF37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137" y="3367087"/>
            <a:ext cx="85725" cy="123825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7822777-5D4C-4413-89A7-4F6BAF4C0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0" y="1884883"/>
            <a:ext cx="12009820" cy="30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66637"/>
      </p:ext>
    </p:extLst>
  </p:cSld>
  <p:clrMapOvr>
    <a:masterClrMapping/>
  </p:clrMapOvr>
</p:sld>
</file>

<file path=ppt/theme/theme1.xml><?xml version="1.0" encoding="utf-8"?>
<a:theme xmlns:a="http://schemas.openxmlformats.org/drawingml/2006/main" name="Workday@SLU">
  <a:themeElements>
    <a:clrScheme name="Custom 1">
      <a:dk1>
        <a:sysClr val="windowText" lastClr="000000"/>
      </a:dk1>
      <a:lt1>
        <a:sysClr val="window" lastClr="FFFFFF"/>
      </a:lt1>
      <a:dk2>
        <a:srgbClr val="717073"/>
      </a:dk2>
      <a:lt2>
        <a:srgbClr val="EEECE1"/>
      </a:lt2>
      <a:accent1>
        <a:srgbClr val="003DA5"/>
      </a:accent1>
      <a:accent2>
        <a:srgbClr val="C8C9C7"/>
      </a:accent2>
      <a:accent3>
        <a:srgbClr val="5BC2E7"/>
      </a:accent3>
      <a:accent4>
        <a:srgbClr val="003B5C"/>
      </a:accent4>
      <a:accent5>
        <a:srgbClr val="795D3E"/>
      </a:accent5>
      <a:accent6>
        <a:srgbClr val="FFC72C"/>
      </a:accent6>
      <a:hlink>
        <a:srgbClr val="8FD6BD"/>
      </a:hlink>
      <a:folHlink>
        <a:srgbClr val="ED8B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day@SLU" id="{5E927301-6593-4D0C-8F89-8BF7135A3CC7}" vid="{7787C636-6553-4333-8D00-2FE35111A4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dc14d1-a591-4d45-a00e-eaed7751bf12"/>
    <Document_x0020_Status xmlns="cfdc14d1-a591-4d45-a00e-eaed7751bf12">01 - Draft</Document_x0020_Status>
    <aa3b4966b5b1400687deb844a3d4d531 xmlns="cfdc14d1-a591-4d45-a00e-eaed7751bf12">
      <Terms xmlns="http://schemas.microsoft.com/office/infopath/2007/PartnerControls"/>
    </aa3b4966b5b1400687deb844a3d4d531>
    <Is_x0020_Deliverable_x003f_ xmlns="cfdc14d1-a591-4d45-a00e-eaed7751bf12">No</Is_x0020_Deliverable_x003f_>
    <Document_x0020_Category xmlns="cfdc14d1-a591-4d45-a00e-eaed7751bf12" xsi:nil="true"/>
    <e38fcc16e78840cc9996189fff417d01 xmlns="cfdc14d1-a591-4d45-a00e-eaed7751bf12">
      <Terms xmlns="http://schemas.microsoft.com/office/infopath/2007/PartnerControls"/>
    </e38fcc16e78840cc9996189fff417d01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3461EFEF6119404E98CCD59C7519D10E00F85AA176E6A2C7419DFCAF1D8FD6AC8B" ma:contentTypeVersion="" ma:contentTypeDescription="CYNERGY Project Document" ma:contentTypeScope="" ma:versionID="eae2be7f53a9db622d62beb1c83539cf">
  <xsd:schema xmlns:xsd="http://www.w3.org/2001/XMLSchema" xmlns:xs="http://www.w3.org/2001/XMLSchema" xmlns:p="http://schemas.microsoft.com/office/2006/metadata/properties" xmlns:ns2="cfdc14d1-a591-4d45-a00e-eaed7751bf12" targetNamespace="http://schemas.microsoft.com/office/2006/metadata/properties" ma:root="true" ma:fieldsID="d6f835085b935ef027eb20658186d76f" ns2:_="">
    <xsd:import namespace="cfdc14d1-a591-4d45-a00e-eaed7751bf12"/>
    <xsd:element name="properties">
      <xsd:complexType>
        <xsd:sequence>
          <xsd:element name="documentManagement">
            <xsd:complexType>
              <xsd:all>
                <xsd:element ref="ns2:Document_x0020_Category" minOccurs="0"/>
                <xsd:element ref="ns2:Document_x0020_Status"/>
                <xsd:element ref="ns2:aa3b4966b5b1400687deb844a3d4d531" minOccurs="0"/>
                <xsd:element ref="ns2:TaxCatchAll" minOccurs="0"/>
                <xsd:element ref="ns2:TaxCatchAllLabel" minOccurs="0"/>
                <xsd:element ref="ns2:e38fcc16e78840cc9996189fff417d01" minOccurs="0"/>
                <xsd:element ref="ns2:Is_x0020_Deliverable_x003f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c14d1-a591-4d45-a00e-eaed7751bf12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8" nillable="true" ma:displayName="Document Category" ma:description="Project Document Category" ma:format="Dropdown" ma:internalName="Document_x0020_Category">
      <xsd:simpleType>
        <xsd:restriction base="dms:Choice">
          <xsd:enumeration value="Build Management"/>
          <xsd:enumeration value="Customer Confirmation Sessions"/>
          <xsd:enumeration value="Cutover &amp; Deployment"/>
          <xsd:enumeration value="Data Collection &amp; Validation"/>
          <xsd:enumeration value="Delivery Assurance"/>
          <xsd:enumeration value="Design &amp; Configuration"/>
          <xsd:enumeration value="Design Companion Guides"/>
          <xsd:enumeration value="Discovery"/>
          <xsd:enumeration value="Meeting Minutes"/>
          <xsd:enumeration value="Project Management"/>
          <xsd:enumeration value="Quality Assurance"/>
          <xsd:enumeration value="Sign-Off"/>
          <xsd:enumeration value="Status Report"/>
          <xsd:enumeration value="Testing Management"/>
          <xsd:enumeration value="Other"/>
        </xsd:restriction>
      </xsd:simpleType>
    </xsd:element>
    <xsd:element name="Document_x0020_Status" ma:index="9" ma:displayName="Document Status" ma:default="01 - Draft" ma:description="Project Document Status" ma:format="Dropdown" ma:internalName="Document_x0020_Status">
      <xsd:simpleType>
        <xsd:restriction base="dms:Choice">
          <xsd:enumeration value="01 - Draft"/>
          <xsd:enumeration value="02 - ​Awaiting Internal Review"/>
          <xsd:enumeration value="03 - ​Internal Approved"/>
          <xsd:enumeration value="04 - Awaiting Customer Review"/>
          <xsd:enumeration value="05 - Customer Approved"/>
          <xsd:enumeration value="​06 - Final"/>
        </xsd:restriction>
      </xsd:simpleType>
    </xsd:element>
    <xsd:element name="aa3b4966b5b1400687deb844a3d4d531" ma:index="10" nillable="true" ma:taxonomy="true" ma:internalName="aa3b4966b5b1400687deb844a3d4d531" ma:taxonomyFieldName="Phase" ma:displayName="Stage" ma:default="" ma:fieldId="{aa3b4966-b5b1-4006-87de-b844a3d4d531}" ma:taxonomyMulti="true" ma:sspId="df8e6ba5-6854-477c-be38-9a6e548e1200" ma:termSetId="093de8b4-ffad-4c46-bf7e-bb6ccbc057b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b59e8d44-ae2c-4bb7-b992-77c92f28aabc}" ma:internalName="TaxCatchAll" ma:showField="CatchAllData" ma:web="c2972505-4d3e-44d2-9d00-93cfd8689d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b59e8d44-ae2c-4bb7-b992-77c92f28aabc}" ma:internalName="TaxCatchAllLabel" ma:readOnly="true" ma:showField="CatchAllDataLabel" ma:web="c2972505-4d3e-44d2-9d00-93cfd8689d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8fcc16e78840cc9996189fff417d01" ma:index="14" nillable="true" ma:taxonomy="true" ma:internalName="e38fcc16e78840cc9996189fff417d01" ma:taxonomyFieldName="Product_x0020_Area" ma:displayName="Product Area" ma:default="" ma:fieldId="{e38fcc16-e788-40cc-9996-189fff417d01}" ma:taxonomyMulti="true" ma:sspId="df8e6ba5-6854-477c-be38-9a6e548e1200" ma:termSetId="7d556525-04ee-4556-9401-8b936ca0cc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s_x0020_Deliverable_x003f_" ma:index="16" ma:displayName="Is Deliverable?" ma:default="No" ma:format="Dropdown" ma:internalName="Is_x0020_Deliverable_x003F_">
      <xsd:simpleType>
        <xsd:restriction base="dms:Choice">
          <xsd:enumeration value="Yes"/>
          <xsd:enumeration value="N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014028-1E2E-49EA-9A1D-9AD48BD03270}">
  <ds:schemaRefs>
    <ds:schemaRef ds:uri="http://schemas.microsoft.com/office/2006/metadata/properties"/>
    <ds:schemaRef ds:uri="http://schemas.microsoft.com/office/infopath/2007/PartnerControls"/>
    <ds:schemaRef ds:uri="cfdc14d1-a591-4d45-a00e-eaed7751bf12"/>
  </ds:schemaRefs>
</ds:datastoreItem>
</file>

<file path=customXml/itemProps2.xml><?xml version="1.0" encoding="utf-8"?>
<ds:datastoreItem xmlns:ds="http://schemas.openxmlformats.org/officeDocument/2006/customXml" ds:itemID="{5A555A30-FD98-4A9A-B248-3D6860D423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dc14d1-a591-4d45-a00e-eaed7751b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4FF39A-1860-479D-BE14-7BD122A9C8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Workday@SLU</Template>
  <TotalTime>2</TotalTime>
  <Words>442</Words>
  <Application>Microsoft Office PowerPoint</Application>
  <PresentationFormat>Widescreen</PresentationFormat>
  <Paragraphs>99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Workday@SLU</vt:lpstr>
      <vt:lpstr>PowerPoint Presentation</vt:lpstr>
      <vt:lpstr>Agenda</vt:lpstr>
      <vt:lpstr>PowerPoint Presentation</vt:lpstr>
      <vt:lpstr>Reasons For Move To Workday</vt:lpstr>
      <vt:lpstr>Banner – A Legacy System</vt:lpstr>
      <vt:lpstr>Workday – A Modern System</vt:lpstr>
      <vt:lpstr>Workday Organizational Charts</vt:lpstr>
      <vt:lpstr>PowerPoint Presentation</vt:lpstr>
      <vt:lpstr>Phase 1 Project Status</vt:lpstr>
      <vt:lpstr>Phase 2 Project Status</vt:lpstr>
      <vt:lpstr>PowerPoint Presentation</vt:lpstr>
      <vt:lpstr>Training </vt:lpstr>
      <vt:lpstr>Material Support</vt:lpstr>
      <vt:lpstr>Phone Support</vt:lpstr>
      <vt:lpstr>In-Person Support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Manikam</dc:creator>
  <cp:lastModifiedBy>Jacqueline Manikam</cp:lastModifiedBy>
  <cp:revision>11</cp:revision>
  <cp:lastPrinted>2019-07-29T14:11:59Z</cp:lastPrinted>
  <dcterms:created xsi:type="dcterms:W3CDTF">2019-05-14T04:38:04Z</dcterms:created>
  <dcterms:modified xsi:type="dcterms:W3CDTF">2019-12-10T23:00:30Z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0x0101003461EFEF6119404E98CCD59C7519D10E00F85AA176E6A2C7419DFCAF1D8FD6AC8B</vt:lpwstr>
  </property>
  <property fmtid="{D5CDD505-2E9C-101B-9397-08002B2CF9AE}" pid="3" name="Phase">
    <vt:lpwstr/>
  </property>
  <property fmtid="{D5CDD505-2E9C-101B-9397-08002B2CF9AE}" pid="4" name="Product Area">
    <vt:lpwstr/>
  </property>
</Properties>
</file>